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EB9BA-FDA5-4FA8-BE75-41B6E508936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72EEA-E3F5-42E8-84DD-67FC42006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D3CFB0-6423-4264-9FF4-DD3764460086}" type="slidenum">
              <a:rPr lang="en-US" altLang="en-US" smtClean="0"/>
              <a:pPr/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6081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D36A36-889F-496E-9A9C-8C17228B0958}" type="slidenum">
              <a:rPr lang="en-US" altLang="en-US" sz="1200" smtClean="0">
                <a:latin typeface="Calibri" panose="020F0502020204030204" pitchFamily="34" charset="0"/>
              </a:rPr>
              <a:pPr/>
              <a:t>6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6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6A6911-F239-4C04-9090-1B6F2C958756}" type="slidenum">
              <a:rPr lang="en-US" altLang="en-US" sz="1200" smtClean="0">
                <a:latin typeface="Calibri" panose="020F0502020204030204" pitchFamily="34" charset="0"/>
              </a:rPr>
              <a:pPr/>
              <a:t>7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6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3956AE-C6E6-4F74-A30D-DCDBDA3B4A73}" type="slidenum">
              <a:rPr lang="en-US" altLang="en-US" smtClean="0">
                <a:latin typeface="Calibri" panose="020F0502020204030204" pitchFamily="34" charset="0"/>
              </a:rPr>
              <a:pPr/>
              <a:t>8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17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87E466-D10F-489E-AE61-7D5E051ED7DC}" type="slidenum">
              <a:rPr lang="en-US" altLang="en-US" smtClean="0"/>
              <a:pPr/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755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831CB3-C5B5-465D-B98B-8C27845CA57D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759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9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1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5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9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23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8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1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8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BFA58-09C7-4AA5-A883-B31C4D010311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89BD-BF90-498E-A526-E3AE6092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7.png"/><Relationship Id="rId7" Type="http://schemas.openxmlformats.org/officeDocument/2006/relationships/image" Target="../media/image10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www.google.com/url?sa=i&amp;rct=j&amp;q=&amp;esrc=s&amp;frm=1&amp;source=images&amp;cd=&amp;cad=rja&amp;docid=X_LW1NZlb2kxKM&amp;tbnid=3vNWQHG2r2pXbM:&amp;ved=0CAUQjRw&amp;url=http://thegreenists.com/its-complicated/first-kudzu-then-the-kudzu-bug-now-what/9270&amp;ei=wA4xUcaXGKLm2AXt8oEw&amp;bvm=bv.43148975,d.b2I&amp;psig=AFQjCNHHasKa98WQbsQ09laWJwuQ5_MA5A&amp;ust=1362255923254026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emf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59" y="540188"/>
            <a:ext cx="4616824" cy="3462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59" y="4093028"/>
            <a:ext cx="4650015" cy="2612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365" y="399421"/>
            <a:ext cx="52686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Biodiversity is declining</a:t>
            </a:r>
            <a:r>
              <a:rPr lang="en-US" sz="3200" b="1" dirty="0" smtClean="0">
                <a:sym typeface="Wingdings" panose="05000000000000000000" pitchFamily="2" charset="2"/>
              </a:rPr>
              <a:t></a:t>
            </a:r>
          </a:p>
          <a:p>
            <a:endParaRPr lang="en-US" sz="3200" b="1" dirty="0">
              <a:sym typeface="Wingdings" panose="05000000000000000000" pitchFamily="2" charset="2"/>
            </a:endParaRPr>
          </a:p>
          <a:p>
            <a:r>
              <a:rPr lang="en-US" sz="3200" b="1" dirty="0" smtClean="0">
                <a:sym typeface="Wingdings" panose="05000000000000000000" pitchFamily="2" charset="2"/>
              </a:rPr>
              <a:t>Experimentally (and observationally) test BEF</a:t>
            </a:r>
            <a:endParaRPr lang="en-US" sz="32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898469" y="3547828"/>
            <a:ext cx="0" cy="22085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98469" y="5756366"/>
            <a:ext cx="3309257" cy="522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32221" y="5869577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272017" y="443616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020389" y="3910149"/>
            <a:ext cx="3187337" cy="125403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020389" y="4288972"/>
            <a:ext cx="3187337" cy="125403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07726" y="3623549"/>
            <a:ext cx="16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Humans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07725" y="4058301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Humans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8606" y="3239589"/>
            <a:ext cx="224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Unstated Assumption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8606" y="6236749"/>
            <a:ext cx="542385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Extinctions are linearly proportional across scales</a:t>
            </a:r>
            <a:endParaRPr lang="en-US" sz="2000" b="1" i="1" dirty="0"/>
          </a:p>
        </p:txBody>
      </p:sp>
      <p:sp>
        <p:nvSpPr>
          <p:cNvPr id="20" name="&quot;No&quot; Symbol 19"/>
          <p:cNvSpPr/>
          <p:nvPr/>
        </p:nvSpPr>
        <p:spPr>
          <a:xfrm>
            <a:off x="2020389" y="6073254"/>
            <a:ext cx="2196769" cy="78474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7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1963738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/>
              <a:t>A Neutral Sampling Effect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6078539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1984376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9798051" y="302418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8594726" y="323373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7831138" y="361156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7369176" y="4187826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7262814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440614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7262814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9952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9937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9129714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62983" y="4986341"/>
            <a:ext cx="3209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 smtClean="0">
                <a:latin typeface="Arial" panose="020B0604020202020204" pitchFamily="34" charset="0"/>
              </a:rPr>
              <a:t>0     30</a:t>
            </a:r>
            <a:r>
              <a:rPr lang="en-US" altLang="en-US" sz="1200" dirty="0">
                <a:latin typeface="Arial" panose="020B0604020202020204" pitchFamily="34" charset="0"/>
              </a:rPr>
              <a:t>	</a:t>
            </a:r>
            <a:r>
              <a:rPr lang="en-US" altLang="en-US" sz="1200" dirty="0" smtClean="0">
                <a:latin typeface="Arial" panose="020B0604020202020204" pitchFamily="34" charset="0"/>
              </a:rPr>
              <a:t>60       90</a:t>
            </a:r>
            <a:r>
              <a:rPr lang="en-US" altLang="en-US" sz="1200" dirty="0">
                <a:latin typeface="Arial" panose="020B0604020202020204" pitchFamily="34" charset="0"/>
              </a:rPr>
              <a:t>	</a:t>
            </a:r>
            <a:r>
              <a:rPr lang="en-US" altLang="en-US" sz="1200" dirty="0" smtClean="0">
                <a:latin typeface="Arial" panose="020B0604020202020204" pitchFamily="34" charset="0"/>
              </a:rPr>
              <a:t>120     150</a:t>
            </a:r>
            <a:r>
              <a:rPr lang="en-US" altLang="en-US" sz="1200" dirty="0">
                <a:latin typeface="Arial" panose="020B0604020202020204" pitchFamily="34" charset="0"/>
              </a:rPr>
              <a:t>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7181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41365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19" y="1102087"/>
            <a:ext cx="8590143" cy="520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8840273" y="6500584"/>
            <a:ext cx="262507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Chase et al. 2018, Ecol. Lett. </a:t>
            </a:r>
          </a:p>
        </p:txBody>
      </p:sp>
      <p:sp>
        <p:nvSpPr>
          <p:cNvPr id="43012" name="TextBox 2"/>
          <p:cNvSpPr txBox="1">
            <a:spLocks noChangeArrowheads="1"/>
          </p:cNvSpPr>
          <p:nvPr/>
        </p:nvSpPr>
        <p:spPr bwMode="auto">
          <a:xfrm>
            <a:off x="3025847" y="298816"/>
            <a:ext cx="5260543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/>
              <a:t>Scale-Dependence is the Rule</a:t>
            </a:r>
          </a:p>
        </p:txBody>
      </p:sp>
      <p:sp>
        <p:nvSpPr>
          <p:cNvPr id="6" name="Oval 5"/>
          <p:cNvSpPr/>
          <p:nvPr/>
        </p:nvSpPr>
        <p:spPr>
          <a:xfrm rot="19825828">
            <a:off x="2449835" y="3060239"/>
            <a:ext cx="5817285" cy="41164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38100">
            <a:solidFill>
              <a:srgbClr val="FF0000">
                <a:alpha val="41000"/>
              </a:srgb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24520" y="4723955"/>
            <a:ext cx="8576" cy="408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71047" y="1399384"/>
            <a:ext cx="0" cy="50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75644" y="1500864"/>
            <a:ext cx="3883431" cy="5911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2"/>
                </a:solidFill>
              </a:rPr>
              <a:t>Small-scale Observations Often Overestimate Effects at Larger Scales</a:t>
            </a:r>
          </a:p>
        </p:txBody>
      </p:sp>
      <p:pic>
        <p:nvPicPr>
          <p:cNvPr id="4301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0" y="1483712"/>
            <a:ext cx="778973" cy="68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" y="414590"/>
            <a:ext cx="656052" cy="93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2952952" y="1333635"/>
            <a:ext cx="4539483" cy="3939174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020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30" y="2304135"/>
            <a:ext cx="856155" cy="85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4" y="3266060"/>
            <a:ext cx="870449" cy="77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244"/>
          <a:stretch>
            <a:fillRect/>
          </a:stretch>
        </p:blipFill>
        <p:spPr bwMode="auto">
          <a:xfrm>
            <a:off x="337317" y="4150802"/>
            <a:ext cx="783261" cy="95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21" y="5272809"/>
            <a:ext cx="880454" cy="87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89" y="2448496"/>
            <a:ext cx="4716717" cy="227831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25" name="TextBox 4"/>
          <p:cNvSpPr txBox="1">
            <a:spLocks noChangeArrowheads="1"/>
          </p:cNvSpPr>
          <p:nvPr/>
        </p:nvSpPr>
        <p:spPr bwMode="auto">
          <a:xfrm>
            <a:off x="9239049" y="5372861"/>
            <a:ext cx="2797157" cy="67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61" b="1">
                <a:solidFill>
                  <a:srgbClr val="0070C0"/>
                </a:solidFill>
              </a:rPr>
              <a:t>Opposite of homogenization</a:t>
            </a:r>
          </a:p>
          <a:p>
            <a:endParaRPr lang="en-US" altLang="en-US" sz="1261" b="1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en-US" altLang="en-US" sz="1261" b="1">
                <a:solidFill>
                  <a:srgbClr val="0070C0"/>
                </a:solidFill>
                <a:sym typeface="Wingdings" panose="05000000000000000000" pitchFamily="2" charset="2"/>
              </a:rPr>
              <a:t>Differentiation</a:t>
            </a:r>
            <a:endParaRPr lang="en-US" altLang="en-US" sz="1261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32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64" y="1113521"/>
            <a:ext cx="304585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34" y="1113521"/>
            <a:ext cx="333600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858" y="1295043"/>
            <a:ext cx="3681898" cy="34474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" name="Freeform 5"/>
          <p:cNvSpPr/>
          <p:nvPr/>
        </p:nvSpPr>
        <p:spPr>
          <a:xfrm>
            <a:off x="869020" y="2582851"/>
            <a:ext cx="3581847" cy="2118235"/>
          </a:xfrm>
          <a:custGeom>
            <a:avLst/>
            <a:gdLst>
              <a:gd name="connsiteX0" fmla="*/ 0 w 1507067"/>
              <a:gd name="connsiteY0" fmla="*/ 1744133 h 1744133"/>
              <a:gd name="connsiteX1" fmla="*/ 254000 w 1507067"/>
              <a:gd name="connsiteY1" fmla="*/ 524933 h 1744133"/>
              <a:gd name="connsiteX2" fmla="*/ 1507067 w 1507067"/>
              <a:gd name="connsiteY2" fmla="*/ 0 h 174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067" h="1744133">
                <a:moveTo>
                  <a:pt x="0" y="1744133"/>
                </a:moveTo>
                <a:cubicBezTo>
                  <a:pt x="1411" y="1279877"/>
                  <a:pt x="2822" y="815622"/>
                  <a:pt x="254000" y="524933"/>
                </a:cubicBezTo>
                <a:cubicBezTo>
                  <a:pt x="505178" y="234244"/>
                  <a:pt x="1006122" y="117122"/>
                  <a:pt x="1507067" y="0"/>
                </a:cubicBezTo>
              </a:path>
            </a:pathLst>
          </a:custGeom>
          <a:noFill/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7" name="Freeform 6"/>
          <p:cNvSpPr/>
          <p:nvPr/>
        </p:nvSpPr>
        <p:spPr>
          <a:xfrm>
            <a:off x="837576" y="1769574"/>
            <a:ext cx="3674752" cy="2900067"/>
          </a:xfrm>
          <a:custGeom>
            <a:avLst/>
            <a:gdLst>
              <a:gd name="connsiteX0" fmla="*/ 0 w 2116667"/>
              <a:gd name="connsiteY0" fmla="*/ 2201334 h 2201334"/>
              <a:gd name="connsiteX1" fmla="*/ 1439333 w 2116667"/>
              <a:gd name="connsiteY1" fmla="*/ 541867 h 2201334"/>
              <a:gd name="connsiteX2" fmla="*/ 2116667 w 2116667"/>
              <a:gd name="connsiteY2" fmla="*/ 0 h 22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667" h="2201334">
                <a:moveTo>
                  <a:pt x="0" y="2201334"/>
                </a:moveTo>
                <a:cubicBezTo>
                  <a:pt x="543277" y="1555045"/>
                  <a:pt x="1086555" y="908756"/>
                  <a:pt x="1439333" y="541867"/>
                </a:cubicBezTo>
                <a:cubicBezTo>
                  <a:pt x="1792111" y="174978"/>
                  <a:pt x="1954389" y="87489"/>
                  <a:pt x="2116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4039" name="TextBox 7"/>
          <p:cNvSpPr txBox="1">
            <a:spLocks noChangeArrowheads="1"/>
          </p:cNvSpPr>
          <p:nvPr/>
        </p:nvSpPr>
        <p:spPr bwMode="auto">
          <a:xfrm>
            <a:off x="1326399" y="4722524"/>
            <a:ext cx="1704184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Sampling Effort </a:t>
            </a:r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 rot="16200000">
            <a:off x="-212161" y="2649679"/>
            <a:ext cx="1776448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Species Richness</a:t>
            </a:r>
          </a:p>
        </p:txBody>
      </p:sp>
      <p:sp>
        <p:nvSpPr>
          <p:cNvPr id="44041" name="AutoShape 4" descr="Image result for species abundance distribution mobsim"/>
          <p:cNvSpPr>
            <a:spLocks noChangeAspect="1" noChangeArrowheads="1"/>
          </p:cNvSpPr>
          <p:nvPr/>
        </p:nvSpPr>
        <p:spPr bwMode="auto">
          <a:xfrm>
            <a:off x="202962" y="94772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17" name="Rectangle 16"/>
          <p:cNvSpPr/>
          <p:nvPr/>
        </p:nvSpPr>
        <p:spPr>
          <a:xfrm>
            <a:off x="6830665" y="2561410"/>
            <a:ext cx="457379" cy="5031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Rectangle 17"/>
          <p:cNvSpPr/>
          <p:nvPr/>
        </p:nvSpPr>
        <p:spPr>
          <a:xfrm>
            <a:off x="6383292" y="2179785"/>
            <a:ext cx="1332115" cy="130781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Rectangle 18"/>
          <p:cNvSpPr/>
          <p:nvPr/>
        </p:nvSpPr>
        <p:spPr>
          <a:xfrm>
            <a:off x="9970855" y="2582850"/>
            <a:ext cx="457379" cy="503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0" name="Rectangle 19"/>
          <p:cNvSpPr/>
          <p:nvPr/>
        </p:nvSpPr>
        <p:spPr>
          <a:xfrm>
            <a:off x="9534917" y="2316999"/>
            <a:ext cx="1330686" cy="1307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4046" name="TextBox 20"/>
          <p:cNvSpPr txBox="1">
            <a:spLocks noChangeArrowheads="1"/>
          </p:cNvSpPr>
          <p:nvPr/>
        </p:nvSpPr>
        <p:spPr bwMode="auto">
          <a:xfrm>
            <a:off x="1259222" y="120152"/>
            <a:ext cx="10130937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962" b="1"/>
              <a:t>Scale-dependence is inevitable….</a:t>
            </a:r>
          </a:p>
        </p:txBody>
      </p:sp>
      <p:pic>
        <p:nvPicPr>
          <p:cNvPr id="4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68" y="3626245"/>
            <a:ext cx="318736" cy="35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Brace 3"/>
          <p:cNvSpPr/>
          <p:nvPr/>
        </p:nvSpPr>
        <p:spPr>
          <a:xfrm>
            <a:off x="2559893" y="2835838"/>
            <a:ext cx="333028" cy="26442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6" name="Right Brace 45"/>
          <p:cNvSpPr/>
          <p:nvPr/>
        </p:nvSpPr>
        <p:spPr>
          <a:xfrm flipH="1">
            <a:off x="1303530" y="3297505"/>
            <a:ext cx="294438" cy="6560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7" name="Right Brace 46"/>
          <p:cNvSpPr/>
          <p:nvPr/>
        </p:nvSpPr>
        <p:spPr>
          <a:xfrm>
            <a:off x="3843411" y="2165492"/>
            <a:ext cx="194386" cy="4959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17" y="1998263"/>
            <a:ext cx="411641" cy="58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596" y="5617272"/>
            <a:ext cx="1253504" cy="107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71" y="2948753"/>
            <a:ext cx="524556" cy="38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9"/>
          <p:cNvSpPr/>
          <p:nvPr/>
        </p:nvSpPr>
        <p:spPr>
          <a:xfrm>
            <a:off x="4060666" y="2751509"/>
            <a:ext cx="2309762" cy="1317822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8" name="Freeform 67"/>
          <p:cNvSpPr/>
          <p:nvPr/>
        </p:nvSpPr>
        <p:spPr>
          <a:xfrm flipV="1">
            <a:off x="4573787" y="1223578"/>
            <a:ext cx="4961130" cy="483106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512843" y="4533856"/>
            <a:ext cx="1029102" cy="2849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7918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8633" y="5410022"/>
            <a:ext cx="1043619" cy="3140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41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Co-variates</a:t>
            </a:r>
          </a:p>
        </p:txBody>
      </p:sp>
    </p:spTree>
    <p:extLst>
      <p:ext uri="{BB962C8B-B14F-4D97-AF65-F5344CB8AC3E}">
        <p14:creationId xmlns:p14="http://schemas.microsoft.com/office/powerpoint/2010/main" val="22018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224E-6 -4.50604E-6 L 0.35756 0.2319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8" y="1158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11 0.01542 L 0.19707 0.433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53" y="2088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9 -0.01126 L 0.24291 0.3092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5" y="1602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" grpId="0" animBg="1"/>
      <p:bldP spid="46" grpId="0" animBg="1"/>
      <p:bldP spid="47" grpId="0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295" y="3383263"/>
            <a:ext cx="1919561" cy="128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72" y="1370797"/>
            <a:ext cx="4643823" cy="533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46" y="746189"/>
            <a:ext cx="4845355" cy="286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058205" y="170178"/>
            <a:ext cx="66254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/>
              <a:t>Can’t we just correct or statistical control for area?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58" y="3177443"/>
            <a:ext cx="4845355" cy="355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5" y="921995"/>
            <a:ext cx="5288441" cy="344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Box 1"/>
          <p:cNvSpPr txBox="1">
            <a:spLocks noChangeArrowheads="1"/>
          </p:cNvSpPr>
          <p:nvPr/>
        </p:nvSpPr>
        <p:spPr bwMode="auto">
          <a:xfrm>
            <a:off x="4385119" y="6589201"/>
            <a:ext cx="1996059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/>
              <a:t>Gillespie and Baldwin 2009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 rot="20540944">
            <a:off x="904875" y="2854325"/>
            <a:ext cx="11752263" cy="19383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“But isn’t this just ‘rarefaction’ all over again?” </a:t>
            </a:r>
            <a:r>
              <a:rPr lang="en-US" altLang="en-US" sz="4000" b="1" dirty="0"/>
              <a:t>																																						</a:t>
            </a:r>
          </a:p>
          <a:p>
            <a:pPr algn="ctr">
              <a:defRPr/>
            </a:pPr>
            <a:r>
              <a:rPr lang="en-US" altLang="en-US" sz="4000" b="1" dirty="0">
                <a:solidFill>
                  <a:srgbClr val="7030A0"/>
                </a:solidFill>
              </a:rPr>
              <a:t>																					…. Yes!!</a:t>
            </a:r>
          </a:p>
        </p:txBody>
      </p:sp>
    </p:spTree>
    <p:extLst>
      <p:ext uri="{BB962C8B-B14F-4D97-AF65-F5344CB8AC3E}">
        <p14:creationId xmlns:p14="http://schemas.microsoft.com/office/powerpoint/2010/main" val="281058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6043" y="5451524"/>
            <a:ext cx="3195105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An R package: Measurements of Biodiversity (</a:t>
            </a:r>
            <a:r>
              <a:rPr lang="en-US" sz="1100" b="1" dirty="0" err="1"/>
              <a:t>MoB</a:t>
            </a:r>
            <a:r>
              <a:rPr lang="en-US" sz="1100" b="1" dirty="0"/>
              <a:t>)</a:t>
            </a:r>
          </a:p>
          <a:p>
            <a:pPr>
              <a:defRPr/>
            </a:pPr>
            <a:endParaRPr lang="en-US" sz="1100" b="1" dirty="0"/>
          </a:p>
          <a:p>
            <a:pPr>
              <a:defRPr/>
            </a:pPr>
            <a:r>
              <a:rPr lang="en-US" sz="1100" b="1" dirty="0"/>
              <a:t>McGlinn et al. 2019 Methods Ecol. </a:t>
            </a:r>
            <a:r>
              <a:rPr lang="en-US" sz="1100" b="1" dirty="0" err="1"/>
              <a:t>Evol</a:t>
            </a:r>
            <a:r>
              <a:rPr lang="en-US" sz="1100" b="1" dirty="0"/>
              <a:t>.</a:t>
            </a:r>
          </a:p>
        </p:txBody>
      </p:sp>
      <p:pic>
        <p:nvPicPr>
          <p:cNvPr id="645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760" y="1565134"/>
            <a:ext cx="5128492" cy="38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Brace 5"/>
          <p:cNvSpPr/>
          <p:nvPr/>
        </p:nvSpPr>
        <p:spPr>
          <a:xfrm>
            <a:off x="6289677" y="1822416"/>
            <a:ext cx="148652" cy="7432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" name="TextBox 6"/>
          <p:cNvSpPr txBox="1"/>
          <p:nvPr/>
        </p:nvSpPr>
        <p:spPr>
          <a:xfrm>
            <a:off x="6438330" y="2009661"/>
            <a:ext cx="199798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</a:rPr>
              <a:t>Observed difference in 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2995035" y="2194046"/>
            <a:ext cx="148652" cy="743260"/>
          </a:xfrm>
          <a:prstGeom prst="rightBrac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3010759" y="1810982"/>
            <a:ext cx="1512248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FF00"/>
                </a:solidFill>
              </a:rPr>
              <a:t>Difference Controlling for 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266807" y="1577999"/>
            <a:ext cx="148652" cy="644635"/>
          </a:xfrm>
          <a:prstGeom prst="rightBrace">
            <a:avLst/>
          </a:prstGeom>
          <a:ln>
            <a:solidFill>
              <a:srgbClr val="233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1" name="TextBox 10"/>
          <p:cNvSpPr txBox="1"/>
          <p:nvPr/>
        </p:nvSpPr>
        <p:spPr>
          <a:xfrm>
            <a:off x="6461198" y="1577998"/>
            <a:ext cx="2983044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233DC1"/>
                </a:solidFill>
              </a:rPr>
              <a:t>Difference controlling for Aggregation</a:t>
            </a:r>
          </a:p>
        </p:txBody>
      </p:sp>
      <p:pic>
        <p:nvPicPr>
          <p:cNvPr id="64522" name="Picture 2" descr="https://pbs.twimg.com/media/CG09mwyXAAEKO9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49" y="4308048"/>
            <a:ext cx="4193700" cy="250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3" name="TextBox 3"/>
          <p:cNvSpPr txBox="1">
            <a:spLocks noChangeArrowheads="1"/>
          </p:cNvSpPr>
          <p:nvPr/>
        </p:nvSpPr>
        <p:spPr bwMode="auto">
          <a:xfrm>
            <a:off x="2387564" y="38593"/>
            <a:ext cx="8057220" cy="108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241" b="1"/>
              <a:t>New (and old) metrics, new approaches, new analytical tools</a:t>
            </a:r>
          </a:p>
        </p:txBody>
      </p:sp>
    </p:spTree>
    <p:extLst>
      <p:ext uri="{BB962C8B-B14F-4D97-AF65-F5344CB8AC3E}">
        <p14:creationId xmlns:p14="http://schemas.microsoft.com/office/powerpoint/2010/main" val="27439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3056" y="2540537"/>
            <a:ext cx="8369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Discussion: The local biodiversity change debate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041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55" y="3719151"/>
            <a:ext cx="4622383" cy="281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70" y="1881060"/>
            <a:ext cx="3416047" cy="165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29" y="679012"/>
            <a:ext cx="3830546" cy="112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737" y="1712401"/>
            <a:ext cx="3580417" cy="182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737" y="3471881"/>
            <a:ext cx="3651882" cy="338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918369" y="524646"/>
            <a:ext cx="3250247" cy="1187755"/>
            <a:chOff x="1684499" y="2307981"/>
            <a:chExt cx="5775001" cy="2131685"/>
          </a:xfrm>
        </p:grpSpPr>
        <p:pic>
          <p:nvPicPr>
            <p:cNvPr id="37898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499" y="2418333"/>
              <a:ext cx="5775001" cy="20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9" name="Picture 4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782" y="2307981"/>
              <a:ext cx="4620001" cy="36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2942947" y="52975"/>
            <a:ext cx="4583562" cy="480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521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52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diversity really declining?</a:t>
            </a:r>
          </a:p>
        </p:txBody>
      </p:sp>
      <p:sp>
        <p:nvSpPr>
          <p:cNvPr id="11" name="AutoShape 2" descr="Image result for sdiv"/>
          <p:cNvSpPr>
            <a:spLocks noChangeAspect="1" noChangeArrowheads="1"/>
          </p:cNvSpPr>
          <p:nvPr/>
        </p:nvSpPr>
        <p:spPr bwMode="auto">
          <a:xfrm>
            <a:off x="4383689" y="2665750"/>
            <a:ext cx="434510" cy="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33221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7" y="90"/>
            <a:ext cx="11417315" cy="6461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368762" y="34394"/>
            <a:ext cx="11573110" cy="6823518"/>
          </a:xfrm>
          <a:custGeom>
            <a:avLst/>
            <a:gdLst>
              <a:gd name="connsiteX0" fmla="*/ 0 w 9448800"/>
              <a:gd name="connsiteY0" fmla="*/ 6287911 h 6287911"/>
              <a:gd name="connsiteX1" fmla="*/ 1919111 w 9448800"/>
              <a:gd name="connsiteY1" fmla="*/ 4526844 h 6287911"/>
              <a:gd name="connsiteX2" fmla="*/ 3578577 w 9448800"/>
              <a:gd name="connsiteY2" fmla="*/ 4380089 h 6287911"/>
              <a:gd name="connsiteX3" fmla="*/ 4086577 w 9448800"/>
              <a:gd name="connsiteY3" fmla="*/ 2867378 h 6287911"/>
              <a:gd name="connsiteX4" fmla="*/ 5000977 w 9448800"/>
              <a:gd name="connsiteY4" fmla="*/ 3025422 h 6287911"/>
              <a:gd name="connsiteX5" fmla="*/ 5328355 w 9448800"/>
              <a:gd name="connsiteY5" fmla="*/ 2122311 h 6287911"/>
              <a:gd name="connsiteX6" fmla="*/ 6683022 w 9448800"/>
              <a:gd name="connsiteY6" fmla="*/ 2032000 h 6287911"/>
              <a:gd name="connsiteX7" fmla="*/ 7902222 w 9448800"/>
              <a:gd name="connsiteY7" fmla="*/ 880533 h 6287911"/>
              <a:gd name="connsiteX8" fmla="*/ 8771466 w 9448800"/>
              <a:gd name="connsiteY8" fmla="*/ 778933 h 6287911"/>
              <a:gd name="connsiteX9" fmla="*/ 9448800 w 9448800"/>
              <a:gd name="connsiteY9" fmla="*/ 0 h 6287911"/>
              <a:gd name="connsiteX10" fmla="*/ 9448800 w 9448800"/>
              <a:gd name="connsiteY10" fmla="*/ 0 h 628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48800" h="6287911">
                <a:moveTo>
                  <a:pt x="0" y="6287911"/>
                </a:moveTo>
                <a:lnTo>
                  <a:pt x="1919111" y="4526844"/>
                </a:lnTo>
                <a:lnTo>
                  <a:pt x="3578577" y="4380089"/>
                </a:lnTo>
                <a:lnTo>
                  <a:pt x="4086577" y="2867378"/>
                </a:lnTo>
                <a:lnTo>
                  <a:pt x="5000977" y="3025422"/>
                </a:lnTo>
                <a:lnTo>
                  <a:pt x="5328355" y="2122311"/>
                </a:lnTo>
                <a:lnTo>
                  <a:pt x="6683022" y="2032000"/>
                </a:lnTo>
                <a:lnTo>
                  <a:pt x="7902222" y="880533"/>
                </a:lnTo>
                <a:lnTo>
                  <a:pt x="8771466" y="778933"/>
                </a:lnTo>
                <a:lnTo>
                  <a:pt x="9448800" y="0"/>
                </a:lnTo>
                <a:lnTo>
                  <a:pt x="9448800" y="0"/>
                </a:lnTo>
              </a:path>
            </a:pathLst>
          </a:custGeom>
          <a:noFill/>
          <a:ln w="1397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6"/>
          </a:p>
        </p:txBody>
      </p:sp>
    </p:spTree>
    <p:extLst>
      <p:ext uri="{BB962C8B-B14F-4D97-AF65-F5344CB8AC3E}">
        <p14:creationId xmlns:p14="http://schemas.microsoft.com/office/powerpoint/2010/main" val="280579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08"/>
          <a:stretch>
            <a:fillRect/>
          </a:stretch>
        </p:blipFill>
        <p:spPr bwMode="auto">
          <a:xfrm>
            <a:off x="524557" y="52975"/>
            <a:ext cx="11417315" cy="68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2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6"/>
          <p:cNvGrpSpPr>
            <a:grpSpLocks/>
          </p:cNvGrpSpPr>
          <p:nvPr/>
        </p:nvGrpSpPr>
        <p:grpSpPr bwMode="auto">
          <a:xfrm>
            <a:off x="7363797" y="1710973"/>
            <a:ext cx="4773890" cy="5129787"/>
            <a:chOff x="1813409" y="-149797"/>
            <a:chExt cx="6701906" cy="7575839"/>
          </a:xfrm>
        </p:grpSpPr>
        <p:pic>
          <p:nvPicPr>
            <p:cNvPr id="38925" name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409" y="82120"/>
              <a:ext cx="6701906" cy="7343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6" name="TextBox 5"/>
            <p:cNvSpPr txBox="1">
              <a:spLocks noChangeArrowheads="1"/>
            </p:cNvSpPr>
            <p:nvPr/>
          </p:nvSpPr>
          <p:spPr bwMode="auto">
            <a:xfrm>
              <a:off x="3493530" y="-149797"/>
              <a:ext cx="2536293" cy="545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1" b="1"/>
                <a:t>Species Turnover</a:t>
              </a:r>
            </a:p>
          </p:txBody>
        </p:sp>
      </p:grpSp>
      <p:pic>
        <p:nvPicPr>
          <p:cNvPr id="38915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6" y="14383"/>
            <a:ext cx="4736728" cy="174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6" name="Group 4"/>
          <p:cNvGrpSpPr>
            <a:grpSpLocks/>
          </p:cNvGrpSpPr>
          <p:nvPr/>
        </p:nvGrpSpPr>
        <p:grpSpPr bwMode="auto">
          <a:xfrm>
            <a:off x="2065352" y="1635219"/>
            <a:ext cx="4143564" cy="5222693"/>
            <a:chOff x="3780066" y="-689811"/>
            <a:chExt cx="6706625" cy="7523632"/>
          </a:xfrm>
        </p:grpSpPr>
        <p:pic>
          <p:nvPicPr>
            <p:cNvPr id="38923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066" y="-462256"/>
              <a:ext cx="6706625" cy="7296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4" name="TextBox 3"/>
            <p:cNvSpPr txBox="1">
              <a:spLocks noChangeArrowheads="1"/>
            </p:cNvSpPr>
            <p:nvPr/>
          </p:nvSpPr>
          <p:spPr bwMode="auto">
            <a:xfrm>
              <a:off x="6987397" y="-689811"/>
              <a:ext cx="2875295" cy="53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1" b="1"/>
                <a:t>Species Richness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20166" y="853388"/>
            <a:ext cx="4736728" cy="831857"/>
          </a:xfrm>
          <a:prstGeom prst="rect">
            <a:avLst/>
          </a:prstGeom>
          <a:solidFill>
            <a:srgbClr val="FFFF99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38918" name="TextBox 9"/>
          <p:cNvSpPr txBox="1">
            <a:spLocks noChangeArrowheads="1"/>
          </p:cNvSpPr>
          <p:nvPr/>
        </p:nvSpPr>
        <p:spPr bwMode="auto">
          <a:xfrm>
            <a:off x="10066619" y="6613500"/>
            <a:ext cx="235942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/>
              <a:t>Blowes et a. 2019 Science</a:t>
            </a:r>
          </a:p>
        </p:txBody>
      </p:sp>
      <p:sp>
        <p:nvSpPr>
          <p:cNvPr id="2" name="Right Arrow 1"/>
          <p:cNvSpPr/>
          <p:nvPr/>
        </p:nvSpPr>
        <p:spPr>
          <a:xfrm rot="10800000">
            <a:off x="4859649" y="1014899"/>
            <a:ext cx="1700877" cy="5417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pic>
        <p:nvPicPr>
          <p:cNvPr id="3892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7" y="2524249"/>
            <a:ext cx="1166316" cy="18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62" y="62980"/>
            <a:ext cx="528844" cy="14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8" y="4470966"/>
            <a:ext cx="1229205" cy="123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4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6168" y="232659"/>
            <a:ext cx="7477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Extinction rates and biodiversity loss do not scale linearly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3510"/>
          <a:stretch/>
        </p:blipFill>
        <p:spPr>
          <a:xfrm>
            <a:off x="573059" y="1322534"/>
            <a:ext cx="6480116" cy="46705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2851" y="6211669"/>
            <a:ext cx="331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Keil et al. 2017 Global Ecology and Biogeography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84" y="1665123"/>
            <a:ext cx="1921974" cy="1548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87" y="3101788"/>
            <a:ext cx="2852109" cy="21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037" y="-5627"/>
            <a:ext cx="7864054" cy="245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4" y="4223696"/>
            <a:ext cx="7388095" cy="229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2" y="95854"/>
            <a:ext cx="2711398" cy="66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5350" y="924232"/>
            <a:ext cx="4555616" cy="3083639"/>
            <a:chOff x="85350" y="924232"/>
            <a:chExt cx="4555616" cy="3083639"/>
          </a:xfrm>
        </p:grpSpPr>
        <p:pic>
          <p:nvPicPr>
            <p:cNvPr id="39941" name="Picture 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50" y="924232"/>
              <a:ext cx="4555616" cy="3083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1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70" y="924232"/>
              <a:ext cx="335887" cy="277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939809" y="3250337"/>
            <a:ext cx="4252192" cy="3607574"/>
            <a:chOff x="7939809" y="3250337"/>
            <a:chExt cx="4252192" cy="3607574"/>
          </a:xfrm>
        </p:grpSpPr>
        <p:pic>
          <p:nvPicPr>
            <p:cNvPr id="39942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9809" y="3250337"/>
              <a:ext cx="4252192" cy="360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4" name="Picture 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0349" y="3410419"/>
              <a:ext cx="383055" cy="315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93" y="2544259"/>
            <a:ext cx="2078214" cy="158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6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0" y="85849"/>
            <a:ext cx="10389643" cy="498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7" t="4367" r="4187" b="13237"/>
          <a:stretch/>
        </p:blipFill>
        <p:spPr bwMode="auto">
          <a:xfrm>
            <a:off x="6400800" y="3666476"/>
            <a:ext cx="2607519" cy="303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01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90" y="868338"/>
            <a:ext cx="4622383" cy="281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6" y="3100260"/>
            <a:ext cx="6737900" cy="326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4" y="702870"/>
            <a:ext cx="6065984" cy="17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947" y="52975"/>
            <a:ext cx="4583562" cy="480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521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52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diversity really declining?</a:t>
            </a:r>
          </a:p>
        </p:txBody>
      </p:sp>
      <p:sp>
        <p:nvSpPr>
          <p:cNvPr id="11" name="AutoShape 2" descr="Image result for sdiv"/>
          <p:cNvSpPr>
            <a:spLocks noChangeAspect="1" noChangeArrowheads="1"/>
          </p:cNvSpPr>
          <p:nvPr/>
        </p:nvSpPr>
        <p:spPr bwMode="auto">
          <a:xfrm>
            <a:off x="4383689" y="2665750"/>
            <a:ext cx="434510" cy="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7600335" y="4402844"/>
            <a:ext cx="3785419" cy="193899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If plant biodiversity is not generally declining at local spatial scales, what are the real world implications of small-scale biodiversity manipulation experiments?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9535" y="6432898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Vellend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8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20" y="77766"/>
            <a:ext cx="4745580" cy="241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93336" y="337833"/>
            <a:ext cx="4676754" cy="1805599"/>
            <a:chOff x="1684499" y="2307981"/>
            <a:chExt cx="5775001" cy="2131685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499" y="2418333"/>
              <a:ext cx="5775001" cy="20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782" y="2307981"/>
              <a:ext cx="4620001" cy="36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53137"/>
          <a:stretch/>
        </p:blipFill>
        <p:spPr>
          <a:xfrm>
            <a:off x="191242" y="2496969"/>
            <a:ext cx="4552335" cy="4295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8532"/>
          <a:stretch/>
        </p:blipFill>
        <p:spPr>
          <a:xfrm>
            <a:off x="6528620" y="2496970"/>
            <a:ext cx="4999704" cy="4295529"/>
          </a:xfrm>
          <a:prstGeom prst="rect">
            <a:avLst/>
          </a:prstGeom>
        </p:spPr>
      </p:pic>
      <p:sp>
        <p:nvSpPr>
          <p:cNvPr id="11" name="5-Point Star 10"/>
          <p:cNvSpPr/>
          <p:nvPr/>
        </p:nvSpPr>
        <p:spPr>
          <a:xfrm>
            <a:off x="9773264" y="2989006"/>
            <a:ext cx="540774" cy="609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938" y="134445"/>
            <a:ext cx="62762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70C0"/>
                </a:solidFill>
              </a:rPr>
              <a:t>Towards synthesis…. </a:t>
            </a:r>
            <a:r>
              <a:rPr lang="en-US" sz="2400" b="1" dirty="0">
                <a:solidFill>
                  <a:srgbClr val="FF0000"/>
                </a:solidFill>
              </a:rPr>
              <a:t>Methods/approach matter</a:t>
            </a:r>
          </a:p>
        </p:txBody>
      </p:sp>
      <p:pic>
        <p:nvPicPr>
          <p:cNvPr id="4198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50" y="846241"/>
            <a:ext cx="9639255" cy="46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3"/>
          <p:cNvSpPr txBox="1">
            <a:spLocks noChangeArrowheads="1"/>
          </p:cNvSpPr>
          <p:nvPr/>
        </p:nvSpPr>
        <p:spPr bwMode="auto">
          <a:xfrm>
            <a:off x="9127564" y="6269036"/>
            <a:ext cx="2600584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Newbold</a:t>
            </a:r>
            <a:r>
              <a:rPr lang="en-US" altLang="en-US" sz="1261" b="1" i="1"/>
              <a:t> </a:t>
            </a:r>
            <a:r>
              <a:rPr lang="en-US" altLang="en-US" sz="1621" b="1" i="1"/>
              <a:t>et al. 2015, Nature</a:t>
            </a:r>
            <a:endParaRPr lang="en-US" altLang="en-US" sz="1261" b="1" i="1"/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284433" y="6347648"/>
            <a:ext cx="4991145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521" b="1" i="1"/>
              <a:t>From the PREDICTS database</a:t>
            </a:r>
          </a:p>
        </p:txBody>
      </p:sp>
      <p:pic>
        <p:nvPicPr>
          <p:cNvPr id="70662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33" y="1014899"/>
            <a:ext cx="2132528" cy="224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181361" y="70127"/>
            <a:ext cx="2759858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 u="sng">
                <a:solidFill>
                  <a:srgbClr val="7030A0"/>
                </a:solidFill>
              </a:rPr>
              <a:t>…As does scale</a:t>
            </a:r>
          </a:p>
        </p:txBody>
      </p: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750505" y="759053"/>
            <a:ext cx="5803273" cy="5252707"/>
            <a:chOff x="901876" y="615976"/>
            <a:chExt cx="8636890" cy="6241320"/>
          </a:xfrm>
        </p:grpSpPr>
        <p:grpSp>
          <p:nvGrpSpPr>
            <p:cNvPr id="41995" name="Group 4"/>
            <p:cNvGrpSpPr>
              <a:grpSpLocks/>
            </p:cNvGrpSpPr>
            <p:nvPr/>
          </p:nvGrpSpPr>
          <p:grpSpPr bwMode="auto"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42013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8040" y="110381"/>
                <a:ext cx="4814596" cy="6018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14" name="Rectangle 6"/>
              <p:cNvSpPr>
                <a:spLocks noChangeArrowheads="1"/>
              </p:cNvSpPr>
              <p:nvPr/>
            </p:nvSpPr>
            <p:spPr bwMode="auto">
              <a:xfrm>
                <a:off x="3973678" y="4969150"/>
                <a:ext cx="2629561" cy="920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900" b="1" i="1"/>
                  <a:t>Public Domain, https://commons.wikimedia.org/w/index.php?curid=362363</a:t>
                </a:r>
              </a:p>
            </p:txBody>
          </p:sp>
        </p:grpSp>
        <p:grpSp>
          <p:nvGrpSpPr>
            <p:cNvPr id="41996" name="Group 24"/>
            <p:cNvGrpSpPr>
              <a:grpSpLocks/>
            </p:cNvGrpSpPr>
            <p:nvPr/>
          </p:nvGrpSpPr>
          <p:grpSpPr bwMode="auto">
            <a:xfrm>
              <a:off x="901876" y="615976"/>
              <a:ext cx="8636890" cy="6241320"/>
              <a:chOff x="2449689" y="590243"/>
              <a:chExt cx="8429543" cy="6102648"/>
            </a:xfrm>
          </p:grpSpPr>
          <p:grpSp>
            <p:nvGrpSpPr>
              <p:cNvPr id="41997" name="Group 22"/>
              <p:cNvGrpSpPr>
                <a:grpSpLocks/>
              </p:cNvGrpSpPr>
              <p:nvPr/>
            </p:nvGrpSpPr>
            <p:grpSpPr bwMode="auto">
              <a:xfrm>
                <a:off x="2449689" y="590243"/>
                <a:ext cx="8246434" cy="6102648"/>
                <a:chOff x="3290835" y="1710062"/>
                <a:chExt cx="7850982" cy="5937413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90835" y="1710062"/>
                  <a:ext cx="7850982" cy="59374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826"/>
                </a:p>
              </p:txBody>
            </p:sp>
            <p:grpSp>
              <p:nvGrpSpPr>
                <p:cNvPr id="42000" name="Group 8"/>
                <p:cNvGrpSpPr>
                  <a:grpSpLocks/>
                </p:cNvGrpSpPr>
                <p:nvPr/>
              </p:nvGrpSpPr>
              <p:grpSpPr bwMode="auto">
                <a:xfrm>
                  <a:off x="3321744" y="1710063"/>
                  <a:ext cx="7799205" cy="5604594"/>
                  <a:chOff x="2458863" y="567004"/>
                  <a:chExt cx="6185469" cy="4594537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462567" y="578923"/>
                    <a:ext cx="429524" cy="4582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826" dirty="0"/>
                  </a:p>
                </p:txBody>
              </p:sp>
              <p:grpSp>
                <p:nvGrpSpPr>
                  <p:cNvPr id="42002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2458863" y="567004"/>
                    <a:ext cx="6185469" cy="4180067"/>
                    <a:chOff x="2458863" y="567004"/>
                    <a:chExt cx="6185469" cy="4180067"/>
                  </a:xfrm>
                </p:grpSpPr>
                <p:grpSp>
                  <p:nvGrpSpPr>
                    <p:cNvPr id="42004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65573" y="567004"/>
                      <a:ext cx="5778759" cy="4180067"/>
                      <a:chOff x="3154659" y="190982"/>
                      <a:chExt cx="5778759" cy="4180067"/>
                    </a:xfrm>
                  </p:grpSpPr>
                  <p:pic>
                    <p:nvPicPr>
                      <p:cNvPr id="42011" name="Picture 19"/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659" y="190982"/>
                        <a:ext cx="5778759" cy="4180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3780002" y="4141833"/>
                        <a:ext cx="49262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~1700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5250417" y="4141833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1850</a:t>
                        </a:r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6587586" y="4120642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1950</a:t>
                        </a:r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7793074" y="4095477"/>
                        <a:ext cx="55767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42005" name="TextBox 1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742593" y="2635371"/>
                      <a:ext cx="1837747" cy="405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1801" b="1"/>
                        <a:t>Number of Species</a:t>
                      </a:r>
                    </a:p>
                  </p:txBody>
                </p:sp>
              </p:grpSp>
              <p:sp>
                <p:nvSpPr>
                  <p:cNvPr id="42003" name="Text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01191" y="4775761"/>
                    <a:ext cx="656969" cy="3423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sz="1801" b="1"/>
                      <a:t>Year</a:t>
                    </a:r>
                  </a:p>
                </p:txBody>
              </p:sp>
            </p:grpSp>
          </p:grpSp>
          <p:sp>
            <p:nvSpPr>
              <p:cNvPr id="41998" name="Rectangle 23"/>
              <p:cNvSpPr>
                <a:spLocks noChangeArrowheads="1"/>
              </p:cNvSpPr>
              <p:nvPr/>
            </p:nvSpPr>
            <p:spPr bwMode="auto">
              <a:xfrm>
                <a:off x="2750483" y="6188252"/>
                <a:ext cx="8128749" cy="397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21" dirty="0"/>
                  <a:t>Data from: Knapp, S., et al. 2016. Journal of Applied Ecology</a:t>
                </a:r>
              </a:p>
            </p:txBody>
          </p:sp>
        </p:grpSp>
      </p:grpSp>
      <p:pic>
        <p:nvPicPr>
          <p:cNvPr id="4199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6" y="2368455"/>
            <a:ext cx="607456" cy="89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50" b="-2020"/>
          <a:stretch>
            <a:fillRect/>
          </a:stretch>
        </p:blipFill>
        <p:spPr bwMode="auto">
          <a:xfrm>
            <a:off x="190099" y="3521906"/>
            <a:ext cx="1246357" cy="9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2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 descr="http://thegreenists.com/wp-content/uploads/2011/10/kudzu-covered-house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95" y="4019320"/>
            <a:ext cx="4133667" cy="27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7" descr="purple%20loosestrif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72" y="889054"/>
            <a:ext cx="4410960" cy="327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2137428" y="35735"/>
            <a:ext cx="8738290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61" b="1">
                <a:solidFill>
                  <a:srgbClr val="92D050"/>
                </a:solidFill>
              </a:rPr>
              <a:t>Thesis—</a:t>
            </a:r>
          </a:p>
          <a:p>
            <a:r>
              <a:rPr lang="en-US" altLang="en-US" sz="2161" b="1">
                <a:solidFill>
                  <a:srgbClr val="92D050"/>
                </a:solidFill>
              </a:rPr>
              <a:t>		</a:t>
            </a:r>
            <a:r>
              <a:rPr lang="en-US" altLang="en-US" sz="1801" b="1">
                <a:solidFill>
                  <a:srgbClr val="92D050"/>
                </a:solidFill>
              </a:rPr>
              <a:t>Alien species are the “second greatest threat” to biodiversity</a:t>
            </a:r>
          </a:p>
        </p:txBody>
      </p:sp>
      <p:pic>
        <p:nvPicPr>
          <p:cNvPr id="4915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62" y="889053"/>
            <a:ext cx="3643401" cy="272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82"/>
          <a:stretch>
            <a:fillRect/>
          </a:stretch>
        </p:blipFill>
        <p:spPr bwMode="auto">
          <a:xfrm>
            <a:off x="1828689" y="3743457"/>
            <a:ext cx="4555325" cy="30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58" y="884766"/>
            <a:ext cx="4086499" cy="30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72945" y="977673"/>
            <a:ext cx="5374339" cy="2131155"/>
            <a:chOff x="207033" y="767751"/>
            <a:chExt cx="5374257" cy="2130724"/>
          </a:xfrm>
        </p:grpSpPr>
        <p:sp>
          <p:nvSpPr>
            <p:cNvPr id="10" name="Rectangle 9"/>
            <p:cNvSpPr/>
            <p:nvPr/>
          </p:nvSpPr>
          <p:spPr>
            <a:xfrm>
              <a:off x="207033" y="767751"/>
              <a:ext cx="5374257" cy="21307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pic>
          <p:nvPicPr>
            <p:cNvPr id="4916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5" y="1309688"/>
              <a:ext cx="4940300" cy="1125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2606867" y="2398305"/>
              <a:ext cx="2518280" cy="30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400" b="1" dirty="0">
                  <a:latin typeface="Arial" panose="020B0604020202020204" pitchFamily="34" charset="0"/>
                </a:rPr>
                <a:t>Vila et al. 2011 Ecol. Letters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37333" y="2898713"/>
            <a:ext cx="3134555" cy="3807777"/>
            <a:chOff x="194185" y="2977163"/>
            <a:chExt cx="3135612" cy="3807812"/>
          </a:xfrm>
        </p:grpSpPr>
        <p:sp>
          <p:nvSpPr>
            <p:cNvPr id="16" name="Rectangle 15"/>
            <p:cNvSpPr/>
            <p:nvPr/>
          </p:nvSpPr>
          <p:spPr>
            <a:xfrm>
              <a:off x="194185" y="2977163"/>
              <a:ext cx="3135612" cy="380781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grpSp>
          <p:nvGrpSpPr>
            <p:cNvPr id="49163" name="Group 16"/>
            <p:cNvGrpSpPr>
              <a:grpSpLocks/>
            </p:cNvGrpSpPr>
            <p:nvPr/>
          </p:nvGrpSpPr>
          <p:grpSpPr bwMode="auto">
            <a:xfrm>
              <a:off x="414337" y="3067899"/>
              <a:ext cx="2192338" cy="3569599"/>
              <a:chOff x="1373893" y="2673808"/>
              <a:chExt cx="2192655" cy="3657600"/>
            </a:xfrm>
          </p:grpSpPr>
          <p:pic>
            <p:nvPicPr>
              <p:cNvPr id="49165" name="Picture 3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6218"/>
              <a:stretch>
                <a:fillRect/>
              </a:stretch>
            </p:blipFill>
            <p:spPr bwMode="auto">
              <a:xfrm>
                <a:off x="1373893" y="2673808"/>
                <a:ext cx="1962271" cy="3657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166" name="Picture 3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357" b="19920"/>
              <a:stretch>
                <a:fillRect/>
              </a:stretch>
            </p:blipFill>
            <p:spPr bwMode="auto">
              <a:xfrm>
                <a:off x="2531492" y="2673808"/>
                <a:ext cx="1035056" cy="2928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194185" y="6499103"/>
              <a:ext cx="2890611" cy="27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 b="1" dirty="0">
                  <a:latin typeface="Arial" panose="020B0604020202020204" pitchFamily="34" charset="0"/>
                </a:rPr>
                <a:t>Murphy and </a:t>
              </a:r>
              <a:r>
                <a:rPr lang="en-US" altLang="en-US" sz="1200" b="1" dirty="0" err="1">
                  <a:latin typeface="Arial" panose="020B0604020202020204" pitchFamily="34" charset="0"/>
                </a:rPr>
                <a:t>Romanuk</a:t>
              </a:r>
              <a:r>
                <a:rPr lang="en-US" altLang="en-US" sz="1200" b="1" dirty="0">
                  <a:latin typeface="Arial" panose="020B0604020202020204" pitchFamily="34" charset="0"/>
                </a:rPr>
                <a:t> 2012, Am. Nat.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1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39148"/>
          <a:stretch>
            <a:fillRect/>
          </a:stretch>
        </p:blipFill>
        <p:spPr bwMode="auto">
          <a:xfrm>
            <a:off x="4195686" y="644636"/>
            <a:ext cx="6214794" cy="16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3" name="Group 4"/>
          <p:cNvGrpSpPr>
            <a:grpSpLocks/>
          </p:cNvGrpSpPr>
          <p:nvPr/>
        </p:nvGrpSpPr>
        <p:grpSpPr bwMode="auto">
          <a:xfrm>
            <a:off x="4195685" y="3484745"/>
            <a:ext cx="6141898" cy="2765784"/>
            <a:chOff x="2490702" y="4377447"/>
            <a:chExt cx="2898000" cy="924128"/>
          </a:xfrm>
        </p:grpSpPr>
        <p:pic>
          <p:nvPicPr>
            <p:cNvPr id="51206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32" b="2859"/>
            <a:stretch>
              <a:fillRect/>
            </a:stretch>
          </p:blipFill>
          <p:spPr bwMode="auto">
            <a:xfrm>
              <a:off x="2490702" y="4377447"/>
              <a:ext cx="2898000" cy="924128"/>
            </a:xfrm>
            <a:prstGeom prst="rect">
              <a:avLst/>
            </a:prstGeom>
            <a:noFill/>
            <a:ln w="349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490702" y="4400849"/>
              <a:ext cx="1808805" cy="18482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100"/>
            </a:p>
          </p:txBody>
        </p:sp>
      </p:grpSp>
      <p:pic>
        <p:nvPicPr>
          <p:cNvPr id="5120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/>
          <a:stretch>
            <a:fillRect/>
          </a:stretch>
        </p:blipFill>
        <p:spPr bwMode="auto">
          <a:xfrm>
            <a:off x="1887293" y="1413624"/>
            <a:ext cx="2174034" cy="327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3"/>
          <p:cNvSpPr txBox="1">
            <a:spLocks noChangeArrowheads="1"/>
          </p:cNvSpPr>
          <p:nvPr/>
        </p:nvSpPr>
        <p:spPr bwMode="auto">
          <a:xfrm>
            <a:off x="2210325" y="52887"/>
            <a:ext cx="2157963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521" b="1">
                <a:solidFill>
                  <a:srgbClr val="FF0000"/>
                </a:solidFill>
              </a:rPr>
              <a:t>Anti-Thesis--</a:t>
            </a:r>
          </a:p>
        </p:txBody>
      </p:sp>
    </p:spTree>
    <p:extLst>
      <p:ext uri="{BB962C8B-B14F-4D97-AF65-F5344CB8AC3E}">
        <p14:creationId xmlns:p14="http://schemas.microsoft.com/office/powerpoint/2010/main" val="29637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2725737" y="47626"/>
            <a:ext cx="8547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A Resolution? 		</a:t>
            </a:r>
            <a:r>
              <a:rPr lang="en-US" altLang="en-US" sz="2800" b="1" dirty="0">
                <a:solidFill>
                  <a:schemeClr val="accent1"/>
                </a:solidFill>
                <a:latin typeface="Arial" panose="020B0604020202020204" pitchFamily="34" charset="0"/>
              </a:rPr>
              <a:t>……Spatial Scale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844675" y="2403475"/>
            <a:ext cx="44656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Experiments and meta-analyses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decreases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&lt;&lt;100 m</a:t>
            </a:r>
            <a:r>
              <a:rPr lang="en-US" altLang="en-US" sz="1600" b="1" baseline="30000">
                <a:latin typeface="Arial" panose="020B0604020202020204" pitchFamily="34" charset="0"/>
              </a:rPr>
              <a:t>2 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changes in relative abundance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61126" y="2411413"/>
            <a:ext cx="4149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             Observations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-Little effect on richness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&gt;&gt;10,000 m</a:t>
            </a:r>
            <a:r>
              <a:rPr lang="en-US" altLang="en-US" sz="1600" b="1" baseline="30000">
                <a:latin typeface="Arial" panose="020B0604020202020204" pitchFamily="34" charset="0"/>
              </a:rPr>
              <a:t>2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Local extirpation/extinction</a:t>
            </a:r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762001"/>
            <a:ext cx="28114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8" y="571500"/>
            <a:ext cx="25273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3708400" y="3905250"/>
            <a:ext cx="33338" cy="248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708400" y="6388100"/>
            <a:ext cx="3856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452938" y="5059364"/>
            <a:ext cx="203200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52938" y="5564188"/>
            <a:ext cx="203200" cy="17621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84700" y="5233988"/>
            <a:ext cx="0" cy="3302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690939" y="5000626"/>
            <a:ext cx="82073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Invaded</a:t>
            </a:r>
          </a:p>
        </p:txBody>
      </p:sp>
      <p:sp>
        <p:nvSpPr>
          <p:cNvPr id="18" name="Oval 17"/>
          <p:cNvSpPr/>
          <p:nvPr/>
        </p:nvSpPr>
        <p:spPr>
          <a:xfrm>
            <a:off x="6964364" y="4446589"/>
            <a:ext cx="204787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64364" y="4514851"/>
            <a:ext cx="204787" cy="1746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16200000">
            <a:off x="2428875" y="4962525"/>
            <a:ext cx="201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69151" y="4394201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Control=Invaded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113339" y="6427788"/>
            <a:ext cx="1557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92588" y="6380164"/>
            <a:ext cx="633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Small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964364" y="6396039"/>
            <a:ext cx="642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Large</a:t>
            </a:r>
          </a:p>
        </p:txBody>
      </p:sp>
      <p:cxnSp>
        <p:nvCxnSpPr>
          <p:cNvPr id="30" name="Straight Connector 29"/>
          <p:cNvCxnSpPr>
            <a:stCxn id="13" idx="6"/>
            <a:endCxn id="19" idx="3"/>
          </p:cNvCxnSpPr>
          <p:nvPr/>
        </p:nvCxnSpPr>
        <p:spPr>
          <a:xfrm flipV="1">
            <a:off x="4656139" y="4664076"/>
            <a:ext cx="2338387" cy="989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6"/>
          </p:cNvCxnSpPr>
          <p:nvPr/>
        </p:nvCxnSpPr>
        <p:spPr>
          <a:xfrm flipV="1">
            <a:off x="4656138" y="4540251"/>
            <a:ext cx="2374900" cy="606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 animBg="1"/>
      <p:bldP spid="19" grpId="0" animBg="1"/>
      <p:bldP spid="20" grpId="0"/>
      <p:bldP spid="21" grpId="0"/>
      <p:bldP spid="24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5140" y="720391"/>
            <a:ext cx="4582482" cy="2794371"/>
            <a:chOff x="2587" y="1407"/>
            <a:chExt cx="3220" cy="1957"/>
          </a:xfrm>
        </p:grpSpPr>
        <p:pic>
          <p:nvPicPr>
            <p:cNvPr id="54338" name="Picture 3" descr="IMG_41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339" name="AutoShape 8"/>
            <p:cNvCxnSpPr>
              <a:cxnSpLocks noChangeShapeType="1"/>
              <a:stCxn id="20482" idx="3"/>
              <a:endCxn id="54338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952" y="2904431"/>
            <a:ext cx="2950169" cy="3465585"/>
            <a:chOff x="3067" y="1240"/>
            <a:chExt cx="2264" cy="2600"/>
          </a:xfrm>
        </p:grpSpPr>
        <p:pic>
          <p:nvPicPr>
            <p:cNvPr id="54336" name="Picture 11" descr="IMG_108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01" y="748978"/>
            <a:ext cx="3869238" cy="2700034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6" y="3100252"/>
            <a:ext cx="2960174" cy="2884419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167" y="1136330"/>
            <a:ext cx="4768440" cy="3904197"/>
            <a:chOff x="1402476" y="606333"/>
            <a:chExt cx="5848513" cy="5311524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814" y="606333"/>
              <a:ext cx="4717588" cy="4332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986" y="775510"/>
              <a:ext cx="4729860" cy="4344181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986" y="5119691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812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9022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2404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6810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545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463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208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986" y="5119691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7180" y="4966070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986" y="3667094"/>
              <a:ext cx="142002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7180" y="3519306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986" y="2224219"/>
              <a:ext cx="1420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7180" y="2068653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986" y="775510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7180" y="627724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46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986" y="775510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5685" y="4542153"/>
              <a:ext cx="0" cy="46670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6631" y="3389019"/>
              <a:ext cx="0" cy="44726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798" y="2356451"/>
              <a:ext cx="7012" cy="38892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2497" y="1421109"/>
              <a:ext cx="14025" cy="38892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grpSp>
          <p:nvGrpSpPr>
            <p:cNvPr id="54307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7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2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6"/>
                <a:ext cx="52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17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grpSp>
          <p:nvGrpSpPr>
            <p:cNvPr id="54308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26" y="5331650"/>
              <a:ext cx="1766493" cy="58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34" y="3148113"/>
              <a:ext cx="4379106" cy="52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54311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197" y="4232964"/>
              <a:ext cx="821825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2565" y="4680217"/>
              <a:ext cx="3506" cy="36948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825" y="4658827"/>
              <a:ext cx="134988" cy="126397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197" y="4598545"/>
              <a:ext cx="605556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6368" y="736619"/>
              <a:ext cx="2280782" cy="628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69" y="4659668"/>
            <a:ext cx="1563704" cy="1523682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93" y="4781162"/>
            <a:ext cx="1925328" cy="135787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030" y="94337"/>
            <a:ext cx="531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  <p:sp>
        <p:nvSpPr>
          <p:cNvPr id="54282" name="TextBox 1"/>
          <p:cNvSpPr txBox="1">
            <a:spLocks noChangeArrowheads="1"/>
          </p:cNvSpPr>
          <p:nvPr/>
        </p:nvSpPr>
        <p:spPr bwMode="auto">
          <a:xfrm>
            <a:off x="7667566" y="6562126"/>
            <a:ext cx="222849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Powell, Chase, Knight 2013. Science</a:t>
            </a:r>
          </a:p>
        </p:txBody>
      </p:sp>
    </p:spTree>
    <p:extLst>
      <p:ext uri="{BB962C8B-B14F-4D97-AF65-F5344CB8AC3E}">
        <p14:creationId xmlns:p14="http://schemas.microsoft.com/office/powerpoint/2010/main" val="8701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Widescreen</PresentationFormat>
  <Paragraphs>118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ＭＳ Ｐゴシック</vt:lpstr>
      <vt:lpstr>ＭＳ Ｐゴシック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</cp:revision>
  <dcterms:created xsi:type="dcterms:W3CDTF">2022-11-24T06:07:29Z</dcterms:created>
  <dcterms:modified xsi:type="dcterms:W3CDTF">2022-11-24T06:07:41Z</dcterms:modified>
</cp:coreProperties>
</file>